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415" r:id="rId3"/>
    <p:sldId id="336" r:id="rId4"/>
    <p:sldId id="752" r:id="rId5"/>
    <p:sldId id="274" r:id="rId6"/>
    <p:sldId id="272" r:id="rId7"/>
    <p:sldId id="334" r:id="rId8"/>
    <p:sldId id="333" r:id="rId9"/>
    <p:sldId id="316" r:id="rId10"/>
    <p:sldId id="337" r:id="rId11"/>
    <p:sldId id="338" r:id="rId12"/>
    <p:sldId id="753" r:id="rId13"/>
    <p:sldId id="3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2FF"/>
    <a:srgbClr val="C6EFC3"/>
    <a:srgbClr val="5F3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mall Picture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39185" y="188913"/>
            <a:ext cx="11713633" cy="3960812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 err="1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decken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Sie</a:t>
            </a:r>
            <a:r>
              <a:rPr lang="en-US" sz="1600" baseline="0" noProof="0" dirty="0">
                <a:solidFill>
                  <a:schemeClr val="bg1"/>
                </a:solidFill>
              </a:rPr>
              <a:t> die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Fläche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11,0 cm)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grpSp>
        <p:nvGrpSpPr>
          <p:cNvPr id="14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22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56316" y="5879653"/>
            <a:ext cx="1545600" cy="527596"/>
          </a:xfrm>
          <a:prstGeom prst="rect">
            <a:avLst/>
          </a:prstGeom>
          <a:noFill/>
        </p:spPr>
      </p:pic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4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31" name="Rechteck 30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32" name="Gerade Verbindung 31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428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7"/>
            <a:ext cx="5520267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558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1" y="1341437"/>
            <a:ext cx="3649133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1434" y="1341438"/>
            <a:ext cx="3649133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8015818" y="1341438"/>
            <a:ext cx="3649133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120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8"/>
            <a:ext cx="5520267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42569" y="1341438"/>
            <a:ext cx="5522383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Inhaltsplatzhalter 2"/>
          <p:cNvSpPr>
            <a:spLocks noGrp="1"/>
          </p:cNvSpPr>
          <p:nvPr>
            <p:ph sz="half" idx="13"/>
          </p:nvPr>
        </p:nvSpPr>
        <p:spPr>
          <a:xfrm>
            <a:off x="527053" y="3644901"/>
            <a:ext cx="5520265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6142568" y="3644901"/>
            <a:ext cx="5522384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187870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04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3814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silver)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27051" y="3114489"/>
            <a:ext cx="11137900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45689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2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3386" y="343504"/>
            <a:ext cx="1223365" cy="417600"/>
          </a:xfrm>
          <a:prstGeom prst="rect">
            <a:avLst/>
          </a:prstGeom>
          <a:noFill/>
        </p:spPr>
      </p:pic>
      <p:pic>
        <p:nvPicPr>
          <p:cNvPr id="15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6094965"/>
            <a:ext cx="24768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68542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marL="0" marR="0" indent="0" algn="l" defTabSz="8958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noProof="0" dirty="0">
                <a:solidFill>
                  <a:schemeClr val="tx1"/>
                </a:solidFill>
                <a:latin typeface="+mn-lt"/>
              </a:rPr>
              <a:t>Classification and Control of Information</a:t>
            </a:r>
            <a:endParaRPr lang="en-US" sz="7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8543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88"/>
            <a:r>
              <a:rPr lang="en-US" sz="700" b="1" noProof="0">
                <a:solidFill>
                  <a:schemeClr val="tx1"/>
                </a:solidFill>
                <a:latin typeface="+mn-lt"/>
              </a:rPr>
              <a:t>Space for Sender Information</a:t>
            </a:r>
          </a:p>
        </p:txBody>
      </p:sp>
      <p:grpSp>
        <p:nvGrpSpPr>
          <p:cNvPr id="17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9666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27051" y="3114489"/>
            <a:ext cx="11137900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45689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3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6745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980729"/>
            <a:ext cx="11328400" cy="4896196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/>
            </a:lvl2pPr>
            <a:lvl3pPr>
              <a:buSzPct val="100000"/>
              <a:buFontTx/>
              <a:buBlip>
                <a:blip r:embed="rId2"/>
              </a:buBlip>
              <a:defRPr/>
            </a:lvl3pPr>
            <a:lvl4pPr>
              <a:buSzPct val="100000"/>
              <a:buFontTx/>
              <a:buBlip>
                <a:blip r:embed="rId2"/>
              </a:buBlip>
              <a:defRPr/>
            </a:lvl4pPr>
            <a:lvl5pPr>
              <a:buSzPct val="10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5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pt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>
          <a:xfrm>
            <a:off x="8467313" y="6224489"/>
            <a:ext cx="2669247" cy="150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>
          <a:xfrm>
            <a:off x="8467314" y="6375515"/>
            <a:ext cx="2669247" cy="150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7" name="Gerade Verbindung 6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68542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l" defTabSz="895888"/>
            <a:r>
              <a:rPr lang="en-US" sz="700" noProof="0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sp>
        <p:nvSpPr>
          <p:cNvPr id="14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8543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88"/>
            <a:r>
              <a:rPr lang="en-US" sz="700" b="1" noProof="0">
                <a:solidFill>
                  <a:schemeClr val="bg1"/>
                </a:solidFill>
                <a:latin typeface="+mn-lt"/>
              </a:rPr>
              <a:t>Space for Sender Information</a:t>
            </a:r>
          </a:p>
        </p:txBody>
      </p:sp>
      <p:pic>
        <p:nvPicPr>
          <p:cNvPr id="1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36850" y="6095033"/>
            <a:ext cx="2476500" cy="57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  <a:solidFill>
            <a:schemeClr val="bg1"/>
          </a:solidFill>
        </p:grpSpPr>
        <p:sp>
          <p:nvSpPr>
            <p:cNvPr id="17" name="Rechteck 16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445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with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39185" y="188913"/>
            <a:ext cx="11713633" cy="3960812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decken Sie die schraffierte Fläche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11,0 cm)</a:t>
            </a:r>
          </a:p>
        </p:txBody>
      </p:sp>
      <p:sp>
        <p:nvSpPr>
          <p:cNvPr id="12" name="Rechteck 11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14" name="Gerade Verbindung 13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99856" y="6021289"/>
            <a:ext cx="6767729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Das Quality Seal hat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Vordergrund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stehen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 err="1"/>
              <a:t>Bitte</a:t>
            </a:r>
            <a:r>
              <a:rPr lang="en-US" noProof="0" dirty="0"/>
              <a:t> </a:t>
            </a:r>
            <a:r>
              <a:rPr lang="en-US" noProof="0" dirty="0" err="1"/>
              <a:t>ändern</a:t>
            </a:r>
            <a:r>
              <a:rPr lang="en-US" noProof="0" dirty="0"/>
              <a:t> </a:t>
            </a:r>
            <a:r>
              <a:rPr lang="en-US" noProof="0" dirty="0" err="1"/>
              <a:t>Sie</a:t>
            </a:r>
            <a:r>
              <a:rPr lang="en-US" noProof="0" dirty="0"/>
              <a:t> </a:t>
            </a:r>
            <a:r>
              <a:rPr lang="en-US" noProof="0" dirty="0" err="1"/>
              <a:t>nicht</a:t>
            </a:r>
            <a:r>
              <a:rPr lang="en-US" noProof="0" dirty="0"/>
              <a:t> die </a:t>
            </a:r>
            <a:r>
              <a:rPr lang="en-US" noProof="0" dirty="0" err="1"/>
              <a:t>Größe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Position.</a:t>
            </a:r>
            <a:br>
              <a:rPr lang="en-US" noProof="0" dirty="0"/>
            </a:br>
            <a:r>
              <a:rPr lang="en-US" noProof="0" dirty="0"/>
              <a:t>The Quality Seal has to stay on top.</a:t>
            </a:r>
            <a:br>
              <a:rPr lang="en-US" noProof="0" dirty="0"/>
            </a:br>
            <a:r>
              <a:rPr lang="en-US" noProof="0" dirty="0"/>
              <a:t>Please do not change size or position.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9632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9212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with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Bild2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84" y="188913"/>
            <a:ext cx="11736832" cy="3974592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99856" y="6021289"/>
            <a:ext cx="6767729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Das Quality Seal hat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Vordergrund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stehen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 err="1"/>
              <a:t>Bitte</a:t>
            </a:r>
            <a:r>
              <a:rPr lang="en-US" noProof="0" dirty="0"/>
              <a:t> </a:t>
            </a:r>
            <a:r>
              <a:rPr lang="en-US" noProof="0" dirty="0" err="1"/>
              <a:t>ändern</a:t>
            </a:r>
            <a:r>
              <a:rPr lang="en-US" noProof="0" dirty="0"/>
              <a:t> </a:t>
            </a:r>
            <a:r>
              <a:rPr lang="en-US" noProof="0" dirty="0" err="1"/>
              <a:t>Sie</a:t>
            </a:r>
            <a:r>
              <a:rPr lang="en-US" noProof="0" dirty="0"/>
              <a:t> </a:t>
            </a:r>
            <a:r>
              <a:rPr lang="en-US" noProof="0" dirty="0" err="1"/>
              <a:t>nicht</a:t>
            </a:r>
            <a:r>
              <a:rPr lang="en-US" noProof="0" dirty="0"/>
              <a:t> die </a:t>
            </a:r>
            <a:r>
              <a:rPr lang="en-US" noProof="0" dirty="0" err="1"/>
              <a:t>Größe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Position.</a:t>
            </a:r>
            <a:br>
              <a:rPr lang="en-US" noProof="0" dirty="0"/>
            </a:br>
            <a:r>
              <a:rPr lang="en-US" noProof="0" dirty="0"/>
              <a:t>The Quality Seal has to stay on top.</a:t>
            </a:r>
            <a:br>
              <a:rPr lang="en-US" noProof="0" dirty="0"/>
            </a:br>
            <a:r>
              <a:rPr lang="en-US" noProof="0" dirty="0"/>
              <a:t>Please do not change size or position.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9191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3839314"/>
            <a:ext cx="10896187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185084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pic>
        <p:nvPicPr>
          <p:cNvPr id="18" name="Grafik 1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56316" y="5879653"/>
            <a:ext cx="1545600" cy="527596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0" y="-1"/>
            <a:ext cx="12192000" cy="6858001"/>
            <a:chOff x="0" y="-1"/>
            <a:chExt cx="9144000" cy="6858001"/>
          </a:xfrm>
        </p:grpSpPr>
        <p:grpSp>
          <p:nvGrpSpPr>
            <p:cNvPr id="16" name="Gruppieren 15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" name="Rechteck 8"/>
              <p:cNvSpPr/>
              <p:nvPr userDrawn="1"/>
            </p:nvSpPr>
            <p:spPr>
              <a:xfrm>
                <a:off x="0" y="0"/>
                <a:ext cx="9144000" cy="1889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Rechteck 11"/>
              <p:cNvSpPr/>
              <p:nvPr userDrawn="1"/>
            </p:nvSpPr>
            <p:spPr>
              <a:xfrm>
                <a:off x="0" y="6669087"/>
                <a:ext cx="9144000" cy="1889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3" name="Rechteck 12"/>
              <p:cNvSpPr/>
              <p:nvPr userDrawn="1"/>
            </p:nvSpPr>
            <p:spPr>
              <a:xfrm>
                <a:off x="0" y="0"/>
                <a:ext cx="179388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" name="Rechteck 14"/>
              <p:cNvSpPr/>
              <p:nvPr userDrawn="1"/>
            </p:nvSpPr>
            <p:spPr>
              <a:xfrm>
                <a:off x="8964612" y="0"/>
                <a:ext cx="179387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pic>
          <p:nvPicPr>
            <p:cNvPr id="14" name="Grafik 13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8" y="-1"/>
              <a:ext cx="2555876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920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big Picture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39185" y="188913"/>
            <a:ext cx="11713633" cy="6480174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 err="1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decken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Sie</a:t>
            </a:r>
            <a:r>
              <a:rPr lang="en-US" sz="1600" baseline="0" noProof="0" dirty="0">
                <a:solidFill>
                  <a:schemeClr val="bg1"/>
                </a:solidFill>
              </a:rPr>
              <a:t> die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Fläche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18,0 cm)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grpSp>
        <p:nvGrpSpPr>
          <p:cNvPr id="4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noProof="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2" name="Textplatzhalt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055140" y="5881689"/>
            <a:ext cx="1545600" cy="528636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 baseline="0"/>
            </a:lvl1pPr>
          </a:lstStyle>
          <a:p>
            <a:pPr lvl="0"/>
            <a:r>
              <a:rPr lang="en-US" noProof="0" dirty="0"/>
              <a:t>  </a:t>
            </a:r>
          </a:p>
          <a:p>
            <a:pPr lvl="0"/>
            <a:endParaRPr lang="en-US" noProof="0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4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31" name="Rechteck 30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32" name="Gerade Verbindung 31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153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(silver)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6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3386" y="343504"/>
            <a:ext cx="1223365" cy="417600"/>
          </a:xfrm>
          <a:prstGeom prst="rect">
            <a:avLst/>
          </a:prstGeom>
          <a:noFill/>
        </p:spPr>
      </p:pic>
      <p:pic>
        <p:nvPicPr>
          <p:cNvPr id="15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6094965"/>
            <a:ext cx="24768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9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9777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ctr" defTabSz="895888"/>
            <a:r>
              <a:rPr lang="en-US" sz="700" noProof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  <p:sp>
        <p:nvSpPr>
          <p:cNvPr id="24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79777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895888"/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Occupant Safety &amp; </a:t>
            </a:r>
            <a:r>
              <a:rPr lang="en-US" sz="700" b="1" noProof="0" dirty="0" err="1">
                <a:solidFill>
                  <a:schemeClr val="tx1"/>
                </a:solidFill>
                <a:latin typeface="+mn-lt"/>
              </a:rPr>
              <a:t>Intertial</a:t>
            </a:r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 Sensors Segment</a:t>
            </a:r>
          </a:p>
        </p:txBody>
      </p:sp>
    </p:spTree>
    <p:extLst>
      <p:ext uri="{BB962C8B-B14F-4D97-AF65-F5344CB8AC3E}">
        <p14:creationId xmlns:p14="http://schemas.microsoft.com/office/powerpoint/2010/main" val="75564721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8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2232025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985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3644900"/>
            <a:ext cx="11137900" cy="2232024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85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8"/>
            <a:ext cx="5520267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42568" y="1341438"/>
            <a:ext cx="5522384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527052" y="296863"/>
            <a:ext cx="11137899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0416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36850" y="6095033"/>
            <a:ext cx="2476500" cy="57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  <a:prstGeom prst="rect">
            <a:avLst/>
          </a:prstGeom>
        </p:spPr>
        <p:txBody>
          <a:bodyPr vert="horz" lIns="0" tIns="0" rIns="91440" bIns="0" rtlCol="0" anchor="b" anchorCtr="0">
            <a:norm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7051" y="1341439"/>
            <a:ext cx="11137900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8467313" y="6224489"/>
            <a:ext cx="2669247" cy="15044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>
          <a:xfrm>
            <a:off x="8467314" y="6375515"/>
            <a:ext cx="2669247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11184566" y="6375515"/>
            <a:ext cx="480385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00" b="1"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Ellipse 3" hidden="1"/>
          <p:cNvSpPr/>
          <p:nvPr>
            <p:custDataLst>
              <p:tags r:id="rId22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079777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895888"/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Occupant Safety &amp; </a:t>
            </a:r>
            <a:r>
              <a:rPr lang="en-US" sz="700" b="1" noProof="0" dirty="0" err="1">
                <a:solidFill>
                  <a:schemeClr val="tx1"/>
                </a:solidFill>
                <a:latin typeface="+mn-lt"/>
              </a:rPr>
              <a:t>Intertial</a:t>
            </a:r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 Sensors Segment</a:t>
            </a:r>
          </a:p>
        </p:txBody>
      </p:sp>
      <p:sp>
        <p:nvSpPr>
          <p:cNvPr id="17" name="Text Box 2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79777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ctr" defTabSz="895888"/>
            <a:r>
              <a:rPr lang="en-US" sz="700" noProof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430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2" r:id="rId20"/>
  </p:sldLayoutIdLst>
  <p:transition>
    <p:fade/>
  </p:transition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38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2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13047" y="4321355"/>
            <a:ext cx="10306461" cy="113823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</a:rPr>
              <a:t>ALGO UVT Challenge Intro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028316" y="6021289"/>
            <a:ext cx="5075797" cy="368813"/>
          </a:xfrm>
        </p:spPr>
        <p:txBody>
          <a:bodyPr>
            <a:normAutofit/>
          </a:bodyPr>
          <a:lstStyle/>
          <a:p>
            <a:pPr algn="l"/>
            <a:r>
              <a:rPr lang="en-US" sz="800" dirty="0"/>
              <a:t>Chassis &amp; Safety | Passive Safety &amp; </a:t>
            </a:r>
            <a:r>
              <a:rPr lang="en-US" sz="800" dirty="0" err="1"/>
              <a:t>Sensorics</a:t>
            </a:r>
            <a:endParaRPr lang="en-US" sz="800" dirty="0"/>
          </a:p>
        </p:txBody>
      </p:sp>
      <p:pic>
        <p:nvPicPr>
          <p:cNvPr id="14" name="Picture 11" descr="SensePlan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91" y="6163017"/>
            <a:ext cx="1189181" cy="280800"/>
          </a:xfrm>
          <a:prstGeom prst="rect">
            <a:avLst/>
          </a:prstGeom>
        </p:spPr>
      </p:pic>
      <p:pic>
        <p:nvPicPr>
          <p:cNvPr id="7" name="Picture 6" descr="conti_senseplanact_Poster_xs_v25.pn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6274" y="5741952"/>
            <a:ext cx="8748000" cy="5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491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pic>
        <p:nvPicPr>
          <p:cNvPr id="3" name="Picture 2" descr="A desktop computer sitting on top of a desk&#10;&#10;Description generated with high confidence">
            <a:extLst>
              <a:ext uri="{FF2B5EF4-FFF2-40B4-BE49-F238E27FC236}">
                <a16:creationId xmlns:a16="http://schemas.microsoft.com/office/drawing/2014/main" id="{569C335C-A939-4750-A852-6710FF4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990601"/>
            <a:ext cx="6496049" cy="4533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9F115-5367-4E1A-9048-6AEBC260C6FE}"/>
              </a:ext>
            </a:extLst>
          </p:cNvPr>
          <p:cNvSpPr txBox="1"/>
          <p:nvPr/>
        </p:nvSpPr>
        <p:spPr>
          <a:xfrm>
            <a:off x="6790915" y="242677"/>
            <a:ext cx="418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Respect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1354389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9F115-5367-4E1A-9048-6AEBC260C6FE}"/>
              </a:ext>
            </a:extLst>
          </p:cNvPr>
          <p:cNvSpPr txBox="1"/>
          <p:nvPr/>
        </p:nvSpPr>
        <p:spPr>
          <a:xfrm>
            <a:off x="6096000" y="242677"/>
            <a:ext cx="5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should be easy to understand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C006F-A33A-43E6-8170-603F27F8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17" y="845626"/>
            <a:ext cx="6032500" cy="47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66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Contact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37FD4-3E88-4B13-874B-48DD5D80A8C8}"/>
              </a:ext>
            </a:extLst>
          </p:cNvPr>
          <p:cNvSpPr txBox="1"/>
          <p:nvPr/>
        </p:nvSpPr>
        <p:spPr>
          <a:xfrm>
            <a:off x="240373" y="930766"/>
            <a:ext cx="116096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Adelina Stana – Tool Developer</a:t>
            </a:r>
          </a:p>
          <a:p>
            <a:r>
              <a:rPr lang="en-US" dirty="0"/>
              <a:t>Email: </a:t>
            </a:r>
            <a:r>
              <a:rPr lang="en-US" u="sng" dirty="0">
                <a:solidFill>
                  <a:srgbClr val="0070C0"/>
                </a:solidFill>
              </a:rPr>
              <a:t>Adelina.Stana@continental-corporation.com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Gabriel Marin – Algorithm Developer</a:t>
            </a:r>
          </a:p>
          <a:p>
            <a:r>
              <a:rPr lang="en-US" dirty="0"/>
              <a:t>Email: </a:t>
            </a:r>
            <a:r>
              <a:rPr lang="en-US" u="sng" dirty="0">
                <a:solidFill>
                  <a:srgbClr val="0070C0"/>
                </a:solidFill>
              </a:rPr>
              <a:t>Gabriel.Marin@continental-corporation.com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Marius Cotuna – Group Leader</a:t>
            </a:r>
          </a:p>
          <a:p>
            <a:r>
              <a:rPr lang="en-US" dirty="0"/>
              <a:t>Email: </a:t>
            </a:r>
            <a:r>
              <a:rPr lang="en-US" u="sng" dirty="0">
                <a:solidFill>
                  <a:srgbClr val="0070C0"/>
                </a:solidFill>
              </a:rPr>
              <a:t>Marius.Cotuna@continental-corporation.com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21259-D976-449A-A2E4-1927EF158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03" y="4304199"/>
            <a:ext cx="1476374" cy="1368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146D52-5FFC-4042-B78F-0B60367E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03" y="2519838"/>
            <a:ext cx="1476375" cy="1476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9E57CB-1C6E-4E55-AD89-C2F10927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04" y="840865"/>
            <a:ext cx="1476375" cy="14763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2B2DD7-CD39-4F7B-BA17-0B94A4CAC13C}"/>
              </a:ext>
            </a:extLst>
          </p:cNvPr>
          <p:cNvCxnSpPr>
            <a:cxnSpLocks/>
          </p:cNvCxnSpPr>
          <p:nvPr/>
        </p:nvCxnSpPr>
        <p:spPr>
          <a:xfrm flipV="1">
            <a:off x="341971" y="3943027"/>
            <a:ext cx="7032702" cy="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BA6010-63D2-443D-8033-66E409585992}"/>
              </a:ext>
            </a:extLst>
          </p:cNvPr>
          <p:cNvCxnSpPr>
            <a:cxnSpLocks/>
          </p:cNvCxnSpPr>
          <p:nvPr/>
        </p:nvCxnSpPr>
        <p:spPr>
          <a:xfrm>
            <a:off x="240373" y="2334285"/>
            <a:ext cx="7134300" cy="95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DA04CA-681D-4298-82B1-B63C5065A3E5}"/>
              </a:ext>
            </a:extLst>
          </p:cNvPr>
          <p:cNvCxnSpPr>
            <a:cxnSpLocks/>
          </p:cNvCxnSpPr>
          <p:nvPr/>
        </p:nvCxnSpPr>
        <p:spPr>
          <a:xfrm flipV="1">
            <a:off x="392773" y="5824599"/>
            <a:ext cx="6981900" cy="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id="{7673361B-E31B-498A-AFC9-D971D49D3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850" y="1959284"/>
            <a:ext cx="3605815" cy="1198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2464B-C98E-46CC-B4D3-0F356C13248D}"/>
              </a:ext>
            </a:extLst>
          </p:cNvPr>
          <p:cNvSpPr txBox="1"/>
          <p:nvPr/>
        </p:nvSpPr>
        <p:spPr>
          <a:xfrm>
            <a:off x="7697670" y="3524653"/>
            <a:ext cx="404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https://github.com/contitimisoara/continental-challenge </a:t>
            </a:r>
            <a:endParaRPr lang="en-US" altLang="en-US" sz="40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984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9DDA-7BD9-4A72-AD2D-371161E9BBC9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  <a:endParaRPr lang="en-US" noProof="0" dirty="0"/>
          </a:p>
        </p:txBody>
      </p:sp>
      <p:pic>
        <p:nvPicPr>
          <p:cNvPr id="9" name="Picture 2" descr="D:\Continental\MBM-Jourdan\Executive-Convention\2014\Handy-Cleaner\Grafiken-Einzeln\Continental_Visual_Handy_cleaner-Hintergr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61" y="188640"/>
            <a:ext cx="11708780" cy="6487223"/>
          </a:xfrm>
          <a:prstGeom prst="rect">
            <a:avLst/>
          </a:prstGeom>
          <a:noFill/>
        </p:spPr>
      </p:pic>
      <p:pic>
        <p:nvPicPr>
          <p:cNvPr id="10" name="Picture 3" descr="D:\Continental\MBM-Jourdan\Executive-Convention\2014\Handy-Cleaner\Grafiken-Einzeln\Pad-mit-C&amp;S\Continental_Visual_Handy_cleaner_C&amp;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7568" y="4005065"/>
            <a:ext cx="3117936" cy="2112785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152400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410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B9BC-EC3C-4486-9684-3F656F14D41E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9" y="-171400"/>
            <a:ext cx="8353425" cy="71913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Occupant Movement Estimation</a:t>
            </a:r>
          </a:p>
        </p:txBody>
      </p: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9170989" y="157163"/>
            <a:ext cx="1195387" cy="646112"/>
            <a:chOff x="2037" y="665"/>
            <a:chExt cx="1392" cy="965"/>
          </a:xfrm>
        </p:grpSpPr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112" y="749"/>
              <a:ext cx="1290" cy="799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 lIns="104306" tIns="52153" rIns="104306" bIns="52153"/>
            <a:lstStyle/>
            <a:p>
              <a:pPr defTabSz="1042988">
                <a:spcBef>
                  <a:spcPct val="25000"/>
                </a:spcBef>
              </a:pPr>
              <a:endParaRPr lang="en-US" sz="1000" b="1">
                <a:solidFill>
                  <a:srgbClr val="F8F8F8"/>
                </a:solidFill>
                <a:latin typeface="Siemens Sans" pitchFamily="2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gray">
            <a:xfrm>
              <a:off x="2037" y="665"/>
              <a:ext cx="1392" cy="965"/>
            </a:xfrm>
            <a:prstGeom prst="rect">
              <a:avLst/>
            </a:prstGeom>
            <a:solidFill>
              <a:srgbClr val="F6A23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5988"/>
              <a:r>
                <a:rPr lang="de-DE" sz="1000" b="1" dirty="0" err="1">
                  <a:solidFill>
                    <a:srgbClr val="F8F8F8"/>
                  </a:solidFill>
                </a:rPr>
                <a:t>Occupant</a:t>
              </a:r>
              <a:r>
                <a:rPr lang="de-DE" sz="1000" b="1" dirty="0">
                  <a:solidFill>
                    <a:srgbClr val="F8F8F8"/>
                  </a:solidFill>
                </a:rPr>
                <a:t> </a:t>
              </a:r>
            </a:p>
            <a:p>
              <a:pPr defTabSz="915988"/>
              <a:r>
                <a:rPr lang="de-DE" sz="1000" b="1" dirty="0">
                  <a:solidFill>
                    <a:srgbClr val="F8F8F8"/>
                  </a:solidFill>
                </a:rPr>
                <a:t>Movement</a:t>
              </a:r>
            </a:p>
            <a:p>
              <a:pPr defTabSz="915988"/>
              <a:r>
                <a:rPr lang="de-DE" sz="1000" b="1" dirty="0" err="1">
                  <a:solidFill>
                    <a:srgbClr val="F8F8F8"/>
                  </a:solidFill>
                </a:rPr>
                <a:t>Estimation</a:t>
              </a:r>
              <a:endParaRPr lang="en-US" sz="1000" b="1" dirty="0">
                <a:solidFill>
                  <a:srgbClr val="F8F8F8"/>
                </a:solidFill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106" y="756"/>
              <a:ext cx="1233" cy="792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119" y="797"/>
              <a:ext cx="288" cy="17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1865313" y="996951"/>
            <a:ext cx="8585200" cy="4786313"/>
            <a:chOff x="341313" y="996950"/>
            <a:chExt cx="8585200" cy="4786313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278313" y="1028700"/>
              <a:ext cx="3895725" cy="3540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79375" tIns="39688" rIns="79375" bIns="39688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Optimum Time to Deploy (TTF)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4271963" y="1511300"/>
              <a:ext cx="1371600" cy="265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TTF       =    t</a:t>
              </a: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4605338" y="1663700"/>
              <a:ext cx="533400" cy="209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opt</a:t>
              </a: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491163" y="1587500"/>
              <a:ext cx="2362200" cy="223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300">
                  <a:solidFill>
                    <a:srgbClr val="000000"/>
                  </a:solidFill>
                </a:rPr>
                <a:t>Displacement Occupant*</a:t>
              </a:r>
              <a:endParaRPr lang="en-US" sz="1300" b="1">
                <a:solidFill>
                  <a:srgbClr val="000000"/>
                </a:solidFill>
              </a:endParaRPr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7358063" y="1514475"/>
              <a:ext cx="466725" cy="265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-  t</a:t>
              </a: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4354513" y="1965325"/>
              <a:ext cx="4572000" cy="223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300">
                  <a:solidFill>
                    <a:srgbClr val="000000"/>
                  </a:solidFill>
                </a:rPr>
                <a:t>* Occupant Displacement should not influence bag inflation</a:t>
              </a:r>
            </a:p>
          </p:txBody>
        </p:sp>
        <p:pic>
          <p:nvPicPr>
            <p:cNvPr id="20" name="Picture 11" descr="airbag_0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4488" y="996950"/>
              <a:ext cx="3773487" cy="3424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41313" y="5073650"/>
              <a:ext cx="8412162" cy="70961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sz="2000"/>
                <a:t>Good prediction of occupant displacement enable optimal time for deploy decision.</a:t>
              </a:r>
              <a:endParaRPr lang="en-US" b="1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4200525" y="2452688"/>
              <a:ext cx="4438650" cy="1492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0000" tIns="46800" rIns="90000" bIns="4680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en-US">
                  <a:solidFill>
                    <a:schemeClr val="hlink"/>
                  </a:solidFill>
                </a:rPr>
                <a:t>Adjustable thresholds</a:t>
              </a:r>
              <a:r>
                <a:rPr lang="en-US"/>
                <a:t> defined according to the occupant belt status and compared to the </a:t>
              </a:r>
              <a:r>
                <a:rPr lang="en-US">
                  <a:solidFill>
                    <a:schemeClr val="hlink"/>
                  </a:solidFill>
                </a:rPr>
                <a:t>predicted displacement</a:t>
              </a:r>
              <a:r>
                <a:rPr lang="en-US"/>
                <a:t>.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3005976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pic>
        <p:nvPicPr>
          <p:cNvPr id="10" name="Wall_32kph_ECU_X">
            <a:hlinkClick r:id="" action="ppaction://media"/>
            <a:extLst>
              <a:ext uri="{FF2B5EF4-FFF2-40B4-BE49-F238E27FC236}">
                <a16:creationId xmlns:a16="http://schemas.microsoft.com/office/drawing/2014/main" id="{4CDEA20D-5E24-46B2-A0EF-EC5EECB4A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35560"/>
            <a:ext cx="6927851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3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gen 1"/>
          <p:cNvSpPr/>
          <p:nvPr/>
        </p:nvSpPr>
        <p:spPr>
          <a:xfrm rot="10800000">
            <a:off x="1244951" y="1563379"/>
            <a:ext cx="1245644" cy="2859699"/>
          </a:xfrm>
          <a:prstGeom prst="arc">
            <a:avLst>
              <a:gd name="adj1" fmla="val 16935097"/>
              <a:gd name="adj2" fmla="val 4693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184568" y="6220319"/>
            <a:ext cx="480385" cy="150440"/>
          </a:xfrm>
          <a:prstGeom prst="rect">
            <a:avLst/>
          </a:prstGeom>
        </p:spPr>
        <p:txBody>
          <a:bodyPr/>
          <a:lstStyle/>
          <a:p>
            <a:fld id="{ADA48181-2C78-49CB-8C52-912A07842C2E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15" y="1097479"/>
            <a:ext cx="8643455" cy="3579660"/>
          </a:xfrm>
          <a:prstGeom prst="rect">
            <a:avLst/>
          </a:prstGeom>
        </p:spPr>
      </p:pic>
      <p:sp>
        <p:nvSpPr>
          <p:cNvPr id="48" name="Ellipse 47"/>
          <p:cNvSpPr/>
          <p:nvPr/>
        </p:nvSpPr>
        <p:spPr>
          <a:xfrm>
            <a:off x="3023659" y="6010198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7415805" y="6041899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7771514" y="5925277"/>
            <a:ext cx="888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 err="1"/>
              <a:t>gSat</a:t>
            </a:r>
            <a:endParaRPr lang="de-DE" sz="2667" dirty="0"/>
          </a:p>
        </p:txBody>
      </p:sp>
      <p:sp>
        <p:nvSpPr>
          <p:cNvPr id="51" name="Textfeld 50"/>
          <p:cNvSpPr txBox="1"/>
          <p:nvPr/>
        </p:nvSpPr>
        <p:spPr>
          <a:xfrm>
            <a:off x="3379329" y="5925277"/>
            <a:ext cx="888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 err="1"/>
              <a:t>pSat</a:t>
            </a:r>
            <a:endParaRPr lang="de-DE" sz="2667" dirty="0"/>
          </a:p>
        </p:txBody>
      </p:sp>
      <p:sp>
        <p:nvSpPr>
          <p:cNvPr id="52" name="Rechteck 51"/>
          <p:cNvSpPr/>
          <p:nvPr/>
        </p:nvSpPr>
        <p:spPr>
          <a:xfrm>
            <a:off x="2021184" y="151812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2021184" y="3908318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5242807" y="1301980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5242807" y="4080018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238791" y="130198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6238791" y="4080322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5511771" y="2304386"/>
            <a:ext cx="1087676" cy="99181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de-DE" sz="1867" dirty="0">
                <a:solidFill>
                  <a:schemeClr val="bg2">
                    <a:lumMod val="10000"/>
                  </a:schemeClr>
                </a:solidFill>
              </a:rPr>
              <a:t>ECU</a:t>
            </a:r>
          </a:p>
        </p:txBody>
      </p:sp>
      <p:sp>
        <p:nvSpPr>
          <p:cNvPr id="59" name="Rechteck 58"/>
          <p:cNvSpPr/>
          <p:nvPr/>
        </p:nvSpPr>
        <p:spPr>
          <a:xfrm>
            <a:off x="6055608" y="2572163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High G</a:t>
            </a:r>
          </a:p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X / Y</a:t>
            </a:r>
          </a:p>
        </p:txBody>
      </p:sp>
      <p:sp>
        <p:nvSpPr>
          <p:cNvPr id="60" name="Rechteck 59"/>
          <p:cNvSpPr/>
          <p:nvPr/>
        </p:nvSpPr>
        <p:spPr>
          <a:xfrm>
            <a:off x="5420642" y="2572163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Roll Rate</a:t>
            </a:r>
          </a:p>
        </p:txBody>
      </p:sp>
      <p:sp>
        <p:nvSpPr>
          <p:cNvPr id="61" name="Rechteck 60"/>
          <p:cNvSpPr/>
          <p:nvPr/>
        </p:nvSpPr>
        <p:spPr>
          <a:xfrm>
            <a:off x="5420642" y="2881439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Low g z/y</a:t>
            </a:r>
          </a:p>
        </p:txBody>
      </p:sp>
      <p:sp>
        <p:nvSpPr>
          <p:cNvPr id="62" name="Ellipse 61"/>
          <p:cNvSpPr/>
          <p:nvPr/>
        </p:nvSpPr>
        <p:spPr>
          <a:xfrm>
            <a:off x="6096523" y="3616978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63" name="Ellipse 62"/>
          <p:cNvSpPr/>
          <p:nvPr/>
        </p:nvSpPr>
        <p:spPr>
          <a:xfrm>
            <a:off x="5083725" y="329620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64" name="Ellipse 63"/>
          <p:cNvSpPr/>
          <p:nvPr/>
        </p:nvSpPr>
        <p:spPr>
          <a:xfrm>
            <a:off x="5080167" y="3447162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65" name="Ellipse 64"/>
          <p:cNvSpPr/>
          <p:nvPr/>
        </p:nvSpPr>
        <p:spPr>
          <a:xfrm>
            <a:off x="5211775" y="336867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4</a:t>
            </a:r>
          </a:p>
        </p:txBody>
      </p:sp>
      <p:sp>
        <p:nvSpPr>
          <p:cNvPr id="66" name="Ellipse 65"/>
          <p:cNvSpPr/>
          <p:nvPr/>
        </p:nvSpPr>
        <p:spPr>
          <a:xfrm>
            <a:off x="5262733" y="358889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67" name="Ellipse 66"/>
          <p:cNvSpPr/>
          <p:nvPr/>
        </p:nvSpPr>
        <p:spPr>
          <a:xfrm>
            <a:off x="6295021" y="3362037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6</a:t>
            </a:r>
          </a:p>
        </p:txBody>
      </p:sp>
      <p:sp>
        <p:nvSpPr>
          <p:cNvPr id="68" name="Ellipse 67"/>
          <p:cNvSpPr/>
          <p:nvPr/>
        </p:nvSpPr>
        <p:spPr>
          <a:xfrm>
            <a:off x="7518015" y="3616978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7</a:t>
            </a:r>
          </a:p>
        </p:txBody>
      </p:sp>
      <p:sp>
        <p:nvSpPr>
          <p:cNvPr id="69" name="Ellipse 68"/>
          <p:cNvSpPr/>
          <p:nvPr/>
        </p:nvSpPr>
        <p:spPr>
          <a:xfrm>
            <a:off x="5048775" y="2297161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8</a:t>
            </a:r>
          </a:p>
        </p:txBody>
      </p:sp>
      <p:sp>
        <p:nvSpPr>
          <p:cNvPr id="70" name="Ellipse 69"/>
          <p:cNvSpPr/>
          <p:nvPr/>
        </p:nvSpPr>
        <p:spPr>
          <a:xfrm>
            <a:off x="5050578" y="2449935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9</a:t>
            </a:r>
          </a:p>
        </p:txBody>
      </p:sp>
      <p:sp>
        <p:nvSpPr>
          <p:cNvPr id="71" name="Ellipse 70"/>
          <p:cNvSpPr/>
          <p:nvPr/>
        </p:nvSpPr>
        <p:spPr>
          <a:xfrm>
            <a:off x="5198567" y="237288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10</a:t>
            </a:r>
            <a:endParaRPr lang="de-DE" sz="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6096443" y="201799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11</a:t>
            </a:r>
          </a:p>
        </p:txBody>
      </p:sp>
      <p:sp>
        <p:nvSpPr>
          <p:cNvPr id="73" name="Ellipse 72"/>
          <p:cNvSpPr/>
          <p:nvPr/>
        </p:nvSpPr>
        <p:spPr>
          <a:xfrm>
            <a:off x="6295021" y="215037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12</a:t>
            </a:r>
          </a:p>
        </p:txBody>
      </p:sp>
      <p:sp>
        <p:nvSpPr>
          <p:cNvPr id="74" name="Ellipse 73"/>
          <p:cNvSpPr/>
          <p:nvPr/>
        </p:nvSpPr>
        <p:spPr>
          <a:xfrm>
            <a:off x="7525287" y="202025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13</a:t>
            </a:r>
          </a:p>
        </p:txBody>
      </p:sp>
      <p:sp>
        <p:nvSpPr>
          <p:cNvPr id="75" name="Ellipse 74"/>
          <p:cNvSpPr/>
          <p:nvPr/>
        </p:nvSpPr>
        <p:spPr>
          <a:xfrm>
            <a:off x="5862318" y="365551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14</a:t>
            </a:r>
          </a:p>
        </p:txBody>
      </p:sp>
      <p:sp>
        <p:nvSpPr>
          <p:cNvPr id="76" name="Ellipse 75"/>
          <p:cNvSpPr/>
          <p:nvPr/>
        </p:nvSpPr>
        <p:spPr>
          <a:xfrm>
            <a:off x="5693165" y="366003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15</a:t>
            </a:r>
          </a:p>
        </p:txBody>
      </p:sp>
      <p:sp>
        <p:nvSpPr>
          <p:cNvPr id="77" name="Ellipse 76"/>
          <p:cNvSpPr/>
          <p:nvPr/>
        </p:nvSpPr>
        <p:spPr>
          <a:xfrm>
            <a:off x="6366154" y="386351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16</a:t>
            </a:r>
          </a:p>
        </p:txBody>
      </p:sp>
      <p:sp>
        <p:nvSpPr>
          <p:cNvPr id="78" name="Ellipse 77"/>
          <p:cNvSpPr/>
          <p:nvPr/>
        </p:nvSpPr>
        <p:spPr>
          <a:xfrm>
            <a:off x="7058410" y="366003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17</a:t>
            </a:r>
          </a:p>
        </p:txBody>
      </p:sp>
      <p:sp>
        <p:nvSpPr>
          <p:cNvPr id="80" name="Ellipse 79"/>
          <p:cNvSpPr/>
          <p:nvPr/>
        </p:nvSpPr>
        <p:spPr>
          <a:xfrm>
            <a:off x="5671898" y="201907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18</a:t>
            </a:r>
          </a:p>
        </p:txBody>
      </p:sp>
      <p:sp>
        <p:nvSpPr>
          <p:cNvPr id="82" name="Ellipse 81"/>
          <p:cNvSpPr/>
          <p:nvPr/>
        </p:nvSpPr>
        <p:spPr>
          <a:xfrm>
            <a:off x="5841191" y="201907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19</a:t>
            </a:r>
          </a:p>
        </p:txBody>
      </p:sp>
      <p:sp>
        <p:nvSpPr>
          <p:cNvPr id="84" name="Ellipse 83"/>
          <p:cNvSpPr/>
          <p:nvPr/>
        </p:nvSpPr>
        <p:spPr>
          <a:xfrm>
            <a:off x="7078615" y="198470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20</a:t>
            </a:r>
          </a:p>
        </p:txBody>
      </p:sp>
      <p:sp>
        <p:nvSpPr>
          <p:cNvPr id="86" name="Ellipse 85"/>
          <p:cNvSpPr/>
          <p:nvPr/>
        </p:nvSpPr>
        <p:spPr>
          <a:xfrm>
            <a:off x="6359674" y="1853878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21</a:t>
            </a:r>
          </a:p>
        </p:txBody>
      </p:sp>
      <p:sp>
        <p:nvSpPr>
          <p:cNvPr id="87" name="Ellipse 86"/>
          <p:cNvSpPr/>
          <p:nvPr/>
        </p:nvSpPr>
        <p:spPr>
          <a:xfrm>
            <a:off x="3149719" y="353488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640827" y="4965171"/>
            <a:ext cx="1143262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1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3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2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4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Vent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44 Interaction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9" name="Textfeld 88"/>
          <p:cNvSpPr txBox="1"/>
          <p:nvPr/>
        </p:nvSpPr>
        <p:spPr>
          <a:xfrm>
            <a:off x="8205604" y="4965171"/>
            <a:ext cx="1268296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14 Side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15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Pelvis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17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Side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16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Window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0" name="Textfeld 89"/>
          <p:cNvSpPr txBox="1"/>
          <p:nvPr/>
        </p:nvSpPr>
        <p:spPr>
          <a:xfrm>
            <a:off x="6914380" y="4965171"/>
            <a:ext cx="1244251" cy="953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5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Kneebag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6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Headrest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29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front AB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31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LL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33 Roll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actuator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endParaRPr lang="de-DE" sz="933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3950592" y="4965171"/>
            <a:ext cx="1693092" cy="81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 Driver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7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26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Sil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end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27 Load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28 Adaptive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steering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column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887756" y="68627"/>
            <a:ext cx="1870609" cy="810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11 Passenger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13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23 Buckle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24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Sil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end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25 Load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5569541" y="396921"/>
            <a:ext cx="1870609" cy="523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8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1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9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2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10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vent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8208236" y="232775"/>
            <a:ext cx="1870609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18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Sidebag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19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Pelvis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20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sidebag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21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Windowbag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6839205" y="232775"/>
            <a:ext cx="1870609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12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headrest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30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front AB</a:t>
            </a: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32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LL</a:t>
            </a: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34 Roll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actuator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96" name="Textfeld 95"/>
          <p:cNvSpPr txBox="1"/>
          <p:nvPr/>
        </p:nvSpPr>
        <p:spPr>
          <a:xfrm>
            <a:off x="2639617" y="4965171"/>
            <a:ext cx="1182425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22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Pyro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Battery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Deploy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35 HV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Battery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cut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off</a:t>
            </a:r>
          </a:p>
        </p:txBody>
      </p:sp>
      <p:sp>
        <p:nvSpPr>
          <p:cNvPr id="100" name="Ellipse 99"/>
          <p:cNvSpPr/>
          <p:nvPr/>
        </p:nvSpPr>
        <p:spPr>
          <a:xfrm>
            <a:off x="7372512" y="1316766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7372512" y="4094803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3023659" y="6398555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402594" y="6309320"/>
            <a:ext cx="138371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/>
              <a:t>optional</a:t>
            </a:r>
          </a:p>
        </p:txBody>
      </p:sp>
      <p:sp>
        <p:nvSpPr>
          <p:cNvPr id="79" name="Ellipse 78"/>
          <p:cNvSpPr/>
          <p:nvPr/>
        </p:nvSpPr>
        <p:spPr>
          <a:xfrm>
            <a:off x="6433786" y="2143878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81" name="Ellipse 80"/>
          <p:cNvSpPr/>
          <p:nvPr/>
        </p:nvSpPr>
        <p:spPr>
          <a:xfrm>
            <a:off x="6294583" y="1988841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83" name="Ellipse 82"/>
          <p:cNvSpPr/>
          <p:nvPr/>
        </p:nvSpPr>
        <p:spPr>
          <a:xfrm>
            <a:off x="6433786" y="1988841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85" name="Ellipse 84"/>
          <p:cNvSpPr/>
          <p:nvPr/>
        </p:nvSpPr>
        <p:spPr>
          <a:xfrm>
            <a:off x="6242102" y="3616978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88" name="Ellipse 87"/>
          <p:cNvSpPr/>
          <p:nvPr/>
        </p:nvSpPr>
        <p:spPr>
          <a:xfrm>
            <a:off x="6170501" y="3483890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94" name="Ellipse 93"/>
          <p:cNvSpPr/>
          <p:nvPr/>
        </p:nvSpPr>
        <p:spPr>
          <a:xfrm>
            <a:off x="4656087" y="3463750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104" name="Ellipse 103"/>
          <p:cNvSpPr/>
          <p:nvPr/>
        </p:nvSpPr>
        <p:spPr>
          <a:xfrm>
            <a:off x="6958069" y="325065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105" name="Ellipse 104"/>
          <p:cNvSpPr/>
          <p:nvPr/>
        </p:nvSpPr>
        <p:spPr>
          <a:xfrm>
            <a:off x="6950413" y="2484134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06" name="Ellipse 105"/>
          <p:cNvSpPr/>
          <p:nvPr/>
        </p:nvSpPr>
        <p:spPr>
          <a:xfrm>
            <a:off x="7518015" y="346886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107" name="Ellipse 106"/>
          <p:cNvSpPr/>
          <p:nvPr/>
        </p:nvSpPr>
        <p:spPr>
          <a:xfrm>
            <a:off x="7525287" y="216013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108" name="Ellipse 107"/>
          <p:cNvSpPr/>
          <p:nvPr/>
        </p:nvSpPr>
        <p:spPr>
          <a:xfrm>
            <a:off x="6839205" y="149800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109" name="Ellipse 108"/>
          <p:cNvSpPr/>
          <p:nvPr/>
        </p:nvSpPr>
        <p:spPr>
          <a:xfrm>
            <a:off x="6845831" y="41202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10" name="Ellipse 109"/>
          <p:cNvSpPr/>
          <p:nvPr/>
        </p:nvSpPr>
        <p:spPr>
          <a:xfrm>
            <a:off x="3149719" y="314228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111" name="Ellipse 110"/>
          <p:cNvSpPr/>
          <p:nvPr/>
        </p:nvSpPr>
        <p:spPr>
          <a:xfrm>
            <a:off x="2000673" y="36968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112" name="Ellipse 111"/>
          <p:cNvSpPr/>
          <p:nvPr/>
        </p:nvSpPr>
        <p:spPr>
          <a:xfrm>
            <a:off x="3738697" y="409480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113" name="Ellipse 112"/>
          <p:cNvSpPr/>
          <p:nvPr/>
        </p:nvSpPr>
        <p:spPr>
          <a:xfrm>
            <a:off x="3745487" y="1583769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114" name="Ellipse 113"/>
          <p:cNvSpPr/>
          <p:nvPr/>
        </p:nvSpPr>
        <p:spPr>
          <a:xfrm>
            <a:off x="1999378" y="190508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15" name="Ellipse 114"/>
          <p:cNvSpPr/>
          <p:nvPr/>
        </p:nvSpPr>
        <p:spPr>
          <a:xfrm>
            <a:off x="9456374" y="357115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16" name="Textfeld 115"/>
          <p:cNvSpPr txBox="1"/>
          <p:nvPr/>
        </p:nvSpPr>
        <p:spPr>
          <a:xfrm>
            <a:off x="1295468" y="4965171"/>
            <a:ext cx="1182425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36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37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38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39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</p:txBody>
      </p:sp>
      <p:sp>
        <p:nvSpPr>
          <p:cNvPr id="117" name="Ellipse 116"/>
          <p:cNvSpPr/>
          <p:nvPr/>
        </p:nvSpPr>
        <p:spPr>
          <a:xfrm>
            <a:off x="9456374" y="371969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118" name="Ellipse 117"/>
          <p:cNvSpPr/>
          <p:nvPr/>
        </p:nvSpPr>
        <p:spPr>
          <a:xfrm>
            <a:off x="9456374" y="191770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19" name="Ellipse 118"/>
          <p:cNvSpPr/>
          <p:nvPr/>
        </p:nvSpPr>
        <p:spPr>
          <a:xfrm>
            <a:off x="9462085" y="206358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120" name="Ellipse 119"/>
          <p:cNvSpPr/>
          <p:nvPr/>
        </p:nvSpPr>
        <p:spPr>
          <a:xfrm>
            <a:off x="5078755" y="282750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121" name="Ellipse 120"/>
          <p:cNvSpPr/>
          <p:nvPr/>
        </p:nvSpPr>
        <p:spPr>
          <a:xfrm>
            <a:off x="3750907" y="244993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750907" y="260924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123" name="Ellipse 122"/>
          <p:cNvSpPr/>
          <p:nvPr/>
        </p:nvSpPr>
        <p:spPr>
          <a:xfrm>
            <a:off x="3750907" y="27785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124" name="Ellipse 123"/>
          <p:cNvSpPr/>
          <p:nvPr/>
        </p:nvSpPr>
        <p:spPr>
          <a:xfrm>
            <a:off x="3750907" y="294894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125" name="Textfeld 124"/>
          <p:cNvSpPr txBox="1"/>
          <p:nvPr/>
        </p:nvSpPr>
        <p:spPr>
          <a:xfrm>
            <a:off x="10032438" y="4965171"/>
            <a:ext cx="176073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40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pretenstioner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41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load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26" name="Textfeld 125"/>
          <p:cNvSpPr txBox="1"/>
          <p:nvPr/>
        </p:nvSpPr>
        <p:spPr>
          <a:xfrm>
            <a:off x="9801937" y="561070"/>
            <a:ext cx="176073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42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pretenstioner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43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load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6052936" y="2887568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Pitch</a:t>
            </a:r>
          </a:p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Rate</a:t>
            </a:r>
          </a:p>
        </p:txBody>
      </p:sp>
      <p:sp>
        <p:nvSpPr>
          <p:cNvPr id="132" name="Pfeil nach unten 131"/>
          <p:cNvSpPr/>
          <p:nvPr/>
        </p:nvSpPr>
        <p:spPr>
          <a:xfrm>
            <a:off x="6433786" y="4178653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Pfeil nach unten 132"/>
          <p:cNvSpPr/>
          <p:nvPr/>
        </p:nvSpPr>
        <p:spPr>
          <a:xfrm rot="10800000">
            <a:off x="6433786" y="138022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4" name="Pfeil nach unten 133"/>
          <p:cNvSpPr/>
          <p:nvPr/>
        </p:nvSpPr>
        <p:spPr>
          <a:xfrm rot="5400000">
            <a:off x="2120393" y="160161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5" name="Pfeil nach unten 134"/>
          <p:cNvSpPr/>
          <p:nvPr/>
        </p:nvSpPr>
        <p:spPr>
          <a:xfrm rot="5400000">
            <a:off x="2129255" y="399797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Pfeil nach unten 135"/>
          <p:cNvSpPr/>
          <p:nvPr/>
        </p:nvSpPr>
        <p:spPr>
          <a:xfrm rot="5400000">
            <a:off x="6334885" y="1441640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Pfeil nach unten 136"/>
          <p:cNvSpPr/>
          <p:nvPr/>
        </p:nvSpPr>
        <p:spPr>
          <a:xfrm rot="5400000">
            <a:off x="6329573" y="411218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Rechteck 137"/>
          <p:cNvSpPr/>
          <p:nvPr/>
        </p:nvSpPr>
        <p:spPr>
          <a:xfrm>
            <a:off x="8620651" y="130198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Pfeil nach unten 139"/>
          <p:cNvSpPr/>
          <p:nvPr/>
        </p:nvSpPr>
        <p:spPr>
          <a:xfrm>
            <a:off x="8722374" y="4178653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Pfeil nach unten 140"/>
          <p:cNvSpPr/>
          <p:nvPr/>
        </p:nvSpPr>
        <p:spPr>
          <a:xfrm rot="10800000">
            <a:off x="8728734" y="138022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1532932" y="1405036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" name="Ellipse 142"/>
          <p:cNvSpPr/>
          <p:nvPr/>
        </p:nvSpPr>
        <p:spPr>
          <a:xfrm>
            <a:off x="1532932" y="4183074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Bogen 143"/>
          <p:cNvSpPr/>
          <p:nvPr/>
        </p:nvSpPr>
        <p:spPr>
          <a:xfrm rot="10800000">
            <a:off x="2354079" y="1726036"/>
            <a:ext cx="1245644" cy="2394219"/>
          </a:xfrm>
          <a:prstGeom prst="arc">
            <a:avLst>
              <a:gd name="adj1" fmla="val 16935097"/>
              <a:gd name="adj2" fmla="val 4693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5" name="Ellipse 144"/>
          <p:cNvSpPr/>
          <p:nvPr/>
        </p:nvSpPr>
        <p:spPr>
          <a:xfrm>
            <a:off x="2543606" y="1633171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2543606" y="3813043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1583499" y="2203134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Pfeil nach unten 147"/>
          <p:cNvSpPr/>
          <p:nvPr/>
        </p:nvSpPr>
        <p:spPr>
          <a:xfrm rot="5400000">
            <a:off x="1682707" y="228663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1583499" y="271156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0" name="Pfeil nach unten 149"/>
          <p:cNvSpPr/>
          <p:nvPr/>
        </p:nvSpPr>
        <p:spPr>
          <a:xfrm rot="5400000">
            <a:off x="1682707" y="279505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1583499" y="3242131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2" name="Pfeil nach unten 151"/>
          <p:cNvSpPr/>
          <p:nvPr/>
        </p:nvSpPr>
        <p:spPr>
          <a:xfrm rot="5400000">
            <a:off x="1682707" y="332562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4" name="Pfeil nach unten 153"/>
          <p:cNvSpPr/>
          <p:nvPr/>
        </p:nvSpPr>
        <p:spPr>
          <a:xfrm rot="5400000">
            <a:off x="2642814" y="230075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5" name="Rechteck 154"/>
          <p:cNvSpPr/>
          <p:nvPr/>
        </p:nvSpPr>
        <p:spPr>
          <a:xfrm>
            <a:off x="2543606" y="2725683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8" name="Pfeil nach unten 157"/>
          <p:cNvSpPr/>
          <p:nvPr/>
        </p:nvSpPr>
        <p:spPr>
          <a:xfrm rot="5400000">
            <a:off x="2642814" y="333975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9" name="Rechteck 158"/>
          <p:cNvSpPr/>
          <p:nvPr/>
        </p:nvSpPr>
        <p:spPr>
          <a:xfrm>
            <a:off x="9772779" y="2785299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0" name="Pfeil nach unten 159"/>
          <p:cNvSpPr/>
          <p:nvPr/>
        </p:nvSpPr>
        <p:spPr>
          <a:xfrm rot="16200000" flipH="1">
            <a:off x="9871987" y="286879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569904" y="2766314"/>
            <a:ext cx="181812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Pedestrian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1" name="Textfeld 160"/>
          <p:cNvSpPr txBox="1"/>
          <p:nvPr/>
        </p:nvSpPr>
        <p:spPr>
          <a:xfrm rot="16200000">
            <a:off x="1240942" y="2757215"/>
            <a:ext cx="185659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Textfeld 162"/>
          <p:cNvSpPr txBox="1"/>
          <p:nvPr/>
        </p:nvSpPr>
        <p:spPr>
          <a:xfrm>
            <a:off x="5327915" y="969118"/>
            <a:ext cx="240803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&amp; Side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4" name="Textfeld 163"/>
          <p:cNvSpPr txBox="1"/>
          <p:nvPr/>
        </p:nvSpPr>
        <p:spPr>
          <a:xfrm>
            <a:off x="5327915" y="4513570"/>
            <a:ext cx="240803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&amp; Side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Textfeld 165"/>
          <p:cNvSpPr txBox="1"/>
          <p:nvPr/>
        </p:nvSpPr>
        <p:spPr>
          <a:xfrm rot="16200000">
            <a:off x="9697729" y="2661146"/>
            <a:ext cx="168527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Crash</a:t>
            </a:r>
          </a:p>
          <a:p>
            <a:pPr algn="ctr"/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Voltage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Safety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9" name="Grafik 12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17" t="8480" r="22916" b="10667"/>
          <a:stretch/>
        </p:blipFill>
        <p:spPr>
          <a:xfrm>
            <a:off x="3254173" y="3642773"/>
            <a:ext cx="470000" cy="362292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t="12321" r="6361"/>
          <a:stretch/>
        </p:blipFill>
        <p:spPr>
          <a:xfrm>
            <a:off x="2927648" y="2756926"/>
            <a:ext cx="676413" cy="404372"/>
          </a:xfrm>
          <a:prstGeom prst="rect">
            <a:avLst/>
          </a:prstGeom>
        </p:spPr>
      </p:pic>
      <p:sp>
        <p:nvSpPr>
          <p:cNvPr id="153" name="Rechteck 152"/>
          <p:cNvSpPr/>
          <p:nvPr/>
        </p:nvSpPr>
        <p:spPr>
          <a:xfrm>
            <a:off x="2543606" y="2217256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6" name="Pfeil nach unten 155"/>
          <p:cNvSpPr/>
          <p:nvPr/>
        </p:nvSpPr>
        <p:spPr>
          <a:xfrm rot="5400000">
            <a:off x="2642814" y="280918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hteck 156"/>
          <p:cNvSpPr/>
          <p:nvPr/>
        </p:nvSpPr>
        <p:spPr>
          <a:xfrm>
            <a:off x="2543606" y="3256254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2" name="Textfeld 161"/>
          <p:cNvSpPr txBox="1"/>
          <p:nvPr/>
        </p:nvSpPr>
        <p:spPr>
          <a:xfrm rot="16200000">
            <a:off x="2208898" y="2765457"/>
            <a:ext cx="168527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Voltage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Safety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Pfeil nach unten 130"/>
          <p:cNvSpPr/>
          <p:nvPr/>
        </p:nvSpPr>
        <p:spPr>
          <a:xfrm rot="5400000">
            <a:off x="2669161" y="230401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5" name="Pfeil nach unten 164"/>
          <p:cNvSpPr/>
          <p:nvPr/>
        </p:nvSpPr>
        <p:spPr>
          <a:xfrm rot="5400000">
            <a:off x="2669161" y="334277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7" name="Grafik 166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359705"/>
            <a:ext cx="392733" cy="461040"/>
          </a:xfrm>
          <a:prstGeom prst="rect">
            <a:avLst/>
          </a:prstGeom>
        </p:spPr>
      </p:pic>
      <p:pic>
        <p:nvPicPr>
          <p:cNvPr id="168" name="Grafik 167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28" y="951736"/>
            <a:ext cx="392733" cy="461040"/>
          </a:xfrm>
          <a:prstGeom prst="rect">
            <a:avLst/>
          </a:prstGeom>
        </p:spPr>
      </p:pic>
      <p:pic>
        <p:nvPicPr>
          <p:cNvPr id="169" name="Grafik 168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6" y="951736"/>
            <a:ext cx="392733" cy="461040"/>
          </a:xfrm>
          <a:prstGeom prst="rect">
            <a:avLst/>
          </a:prstGeom>
        </p:spPr>
      </p:pic>
      <p:pic>
        <p:nvPicPr>
          <p:cNvPr id="170" name="Grafik 169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55" y="4389107"/>
            <a:ext cx="392733" cy="461040"/>
          </a:xfrm>
          <a:prstGeom prst="rect">
            <a:avLst/>
          </a:prstGeom>
        </p:spPr>
      </p:pic>
      <p:sp>
        <p:nvSpPr>
          <p:cNvPr id="139" name="Rechteck 138"/>
          <p:cNvSpPr/>
          <p:nvPr/>
        </p:nvSpPr>
        <p:spPr>
          <a:xfrm>
            <a:off x="8620651" y="4080322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1" name="Title 3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>
            <a:normAutofit/>
          </a:bodyPr>
          <a:lstStyle/>
          <a:p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br>
              <a:rPr lang="de-DE" sz="2400" dirty="0"/>
            </a:br>
            <a:r>
              <a:rPr lang="de-DE" sz="2400" b="0" dirty="0">
                <a:solidFill>
                  <a:schemeClr val="tx1"/>
                </a:solidFill>
              </a:rPr>
              <a:t>Premium 2020</a:t>
            </a:r>
          </a:p>
        </p:txBody>
      </p:sp>
      <p:sp>
        <p:nvSpPr>
          <p:cNvPr id="128" name="Pfeil nach unten 134">
            <a:extLst>
              <a:ext uri="{FF2B5EF4-FFF2-40B4-BE49-F238E27FC236}">
                <a16:creationId xmlns:a16="http://schemas.microsoft.com/office/drawing/2014/main" id="{C41509D7-122A-4E82-B2FA-0EACAB33EBB6}"/>
              </a:ext>
            </a:extLst>
          </p:cNvPr>
          <p:cNvSpPr/>
          <p:nvPr/>
        </p:nvSpPr>
        <p:spPr>
          <a:xfrm>
            <a:off x="8741185" y="415037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919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36"/>
          <p:cNvSpPr txBox="1">
            <a:spLocks noChangeArrowheads="1"/>
          </p:cNvSpPr>
          <p:nvPr/>
        </p:nvSpPr>
        <p:spPr bwMode="auto">
          <a:xfrm rot="16200000">
            <a:off x="6953687" y="2056307"/>
            <a:ext cx="2185832" cy="1281259"/>
          </a:xfrm>
          <a:prstGeom prst="rect">
            <a:avLst/>
          </a:prstGeom>
          <a:gradFill>
            <a:gsLst>
              <a:gs pos="27000">
                <a:schemeClr val="accent3">
                  <a:lumMod val="40000"/>
                  <a:lumOff val="60000"/>
                </a:schemeClr>
              </a:gs>
              <a:gs pos="43000">
                <a:schemeClr val="accent4">
                  <a:lumMod val="20000"/>
                  <a:lumOff val="80000"/>
                </a:schemeClr>
              </a:gs>
              <a:gs pos="69236">
                <a:srgbClr val="97D2FF">
                  <a:alpha val="67000"/>
                </a:srgbClr>
              </a:gs>
              <a:gs pos="76000">
                <a:srgbClr val="97D2FF">
                  <a:alpha val="60000"/>
                </a:srgbClr>
              </a:gs>
              <a:gs pos="97000">
                <a:srgbClr val="97D2FF"/>
              </a:gs>
            </a:gsLst>
            <a:lin ang="5400000" scaled="1"/>
          </a:gra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lIns="80147" tIns="40074" rIns="80147" bIns="40074">
            <a:spAutoFit/>
          </a:bodyPr>
          <a:lstStyle/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Algorithm Decisions </a:t>
            </a:r>
          </a:p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95" y="3799111"/>
            <a:ext cx="2429182" cy="1179626"/>
          </a:xfrm>
          <a:prstGeom prst="rect">
            <a:avLst/>
          </a:prstGeom>
          <a:ln w="15875">
            <a:solidFill>
              <a:schemeClr val="accent4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36106" y="739361"/>
            <a:ext cx="10238088" cy="3917073"/>
            <a:chOff x="533876" y="1685424"/>
            <a:chExt cx="8638670" cy="3438458"/>
          </a:xfrm>
        </p:grpSpPr>
        <p:sp>
          <p:nvSpPr>
            <p:cNvPr id="5" name="Text Box 36"/>
            <p:cNvSpPr txBox="1">
              <a:spLocks noChangeArrowheads="1"/>
            </p:cNvSpPr>
            <p:nvPr/>
          </p:nvSpPr>
          <p:spPr bwMode="auto">
            <a:xfrm rot="16200000">
              <a:off x="2152642" y="2863259"/>
              <a:ext cx="1918752" cy="1081098"/>
            </a:xfrm>
            <a:prstGeom prst="rect">
              <a:avLst/>
            </a:prstGeom>
            <a:gradFill>
              <a:gsLst>
                <a:gs pos="0">
                  <a:srgbClr val="97D2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</p:spPr>
          <p:txBody>
            <a:bodyPr wrap="square" lIns="80147" tIns="40074" rIns="80147" bIns="40074">
              <a:spAutoFit/>
            </a:bodyPr>
            <a:lstStyle/>
            <a:p>
              <a:pPr defTabSz="873125"/>
              <a:endPara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r>
                <a:rPr 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Signal pre-processing             </a:t>
              </a: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7015189" y="2444433"/>
              <a:ext cx="2157357" cy="19187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rgbClr val="C6EFC3"/>
              </a:outerShdw>
            </a:effectLst>
          </p:spPr>
          <p:txBody>
            <a:bodyPr wrap="none" anchor="ctr"/>
            <a:lstStyle/>
            <a:p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33876" y="2444433"/>
              <a:ext cx="2046305" cy="1918752"/>
            </a:xfrm>
            <a:prstGeom prst="rect">
              <a:avLst/>
            </a:prstGeom>
            <a:solidFill>
              <a:schemeClr val="bg2"/>
            </a:solidFill>
            <a:ln w="3810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3150088" y="1685424"/>
              <a:ext cx="3276856" cy="34384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0147" tIns="40074" rIns="80147" bIns="40074" anchor="ctr"/>
            <a:lstStyle/>
            <a:p>
              <a:pPr defTabSz="873125"/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642404" y="2199097"/>
              <a:ext cx="2319790" cy="2392619"/>
              <a:chOff x="2486" y="1560"/>
              <a:chExt cx="1806" cy="1771"/>
            </a:xfrm>
          </p:grpSpPr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3346" y="1622"/>
                <a:ext cx="467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Front/</a:t>
                </a:r>
              </a:p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Rear</a:t>
                </a:r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2486" y="1565"/>
                <a:ext cx="1806" cy="17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0147" tIns="40074" rIns="80147" bIns="40074" anchor="ctr"/>
              <a:lstStyle/>
              <a:p>
                <a:pPr defTabSz="873125"/>
                <a:endParaRPr lang="en-US" sz="1200" b="1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 flipH="1" flipV="1">
                <a:off x="3384" y="1560"/>
                <a:ext cx="9" cy="5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 flipV="1">
                <a:off x="3393" y="2769"/>
                <a:ext cx="0" cy="5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rot="5400000" flipV="1">
                <a:off x="4010" y="2162"/>
                <a:ext cx="0" cy="5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rot="5400000" flipV="1">
                <a:off x="2799" y="2135"/>
                <a:ext cx="6" cy="6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Text Box 15"/>
              <p:cNvSpPr txBox="1">
                <a:spLocks noChangeArrowheads="1"/>
              </p:cNvSpPr>
              <p:nvPr/>
            </p:nvSpPr>
            <p:spPr bwMode="auto">
              <a:xfrm>
                <a:off x="2569" y="2207"/>
                <a:ext cx="42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400" b="1" dirty="0">
                    <a:solidFill>
                      <a:srgbClr val="777777"/>
                    </a:solidFill>
                  </a:rPr>
                  <a:t>Side</a:t>
                </a:r>
              </a:p>
            </p:txBody>
          </p:sp>
          <p:sp>
            <p:nvSpPr>
              <p:cNvPr id="31" name="Text Box 16"/>
              <p:cNvSpPr txBox="1">
                <a:spLocks noChangeArrowheads="1"/>
              </p:cNvSpPr>
              <p:nvPr/>
            </p:nvSpPr>
            <p:spPr bwMode="auto">
              <a:xfrm>
                <a:off x="2938" y="3056"/>
                <a:ext cx="407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400" b="1" dirty="0">
                    <a:solidFill>
                      <a:srgbClr val="777777"/>
                    </a:solidFill>
                  </a:rPr>
                  <a:t>PPS</a:t>
                </a:r>
              </a:p>
            </p:txBody>
          </p:sp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3867" y="2441"/>
                <a:ext cx="419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Roll</a:t>
                </a:r>
              </a:p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Pitch</a:t>
                </a:r>
              </a:p>
            </p:txBody>
          </p:sp>
          <p:pic>
            <p:nvPicPr>
              <p:cNvPr id="33" name="Picture 18" descr="Fussgaenger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698" y="2669"/>
                <a:ext cx="421" cy="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4" name="Picture 19" descr="Frontcrash CISSint"/>
              <p:cNvPicPr>
                <a:picLocks noChangeAspect="1" noChangeArrowheads="1"/>
              </p:cNvPicPr>
              <p:nvPr/>
            </p:nvPicPr>
            <p:blipFill>
              <a:blip r:embed="rId4"/>
              <a:srcRect t="-11261" b="-835"/>
              <a:stretch>
                <a:fillRect/>
              </a:stretch>
            </p:blipFill>
            <p:spPr bwMode="auto">
              <a:xfrm>
                <a:off x="3677" y="1928"/>
                <a:ext cx="417" cy="31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grpSp>
            <p:nvGrpSpPr>
              <p:cNvPr id="35" name="Group 20"/>
              <p:cNvGrpSpPr>
                <a:grpSpLocks/>
              </p:cNvGrpSpPr>
              <p:nvPr/>
            </p:nvGrpSpPr>
            <p:grpSpPr bwMode="auto">
              <a:xfrm>
                <a:off x="3500" y="2729"/>
                <a:ext cx="484" cy="394"/>
                <a:chOff x="3190" y="2500"/>
                <a:chExt cx="648" cy="504"/>
              </a:xfrm>
            </p:grpSpPr>
            <p:pic>
              <p:nvPicPr>
                <p:cNvPr id="37" name="Picture 2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200" y="2578"/>
                  <a:ext cx="618" cy="35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38" name="Rectangle 22"/>
                <p:cNvSpPr>
                  <a:spLocks noChangeArrowheads="1"/>
                </p:cNvSpPr>
                <p:nvPr/>
              </p:nvSpPr>
              <p:spPr bwMode="auto">
                <a:xfrm>
                  <a:off x="3190" y="2500"/>
                  <a:ext cx="648" cy="50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3353324" y="2002444"/>
              <a:ext cx="2720055" cy="2999625"/>
              <a:chOff x="2261" y="1415"/>
              <a:chExt cx="2117" cy="2220"/>
            </a:xfrm>
          </p:grpSpPr>
          <p:sp>
            <p:nvSpPr>
              <p:cNvPr id="19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78" y="1415"/>
                <a:ext cx="2000" cy="199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3379356"/>
                  </a:avLst>
                </a:prstTxWarp>
              </a:bodyPr>
              <a:lstStyle/>
              <a:p>
                <a:r>
                  <a:rPr lang="de-DE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Algorithm Simulation Environment</a:t>
                </a:r>
              </a:p>
            </p:txBody>
          </p:sp>
          <p:sp>
            <p:nvSpPr>
              <p:cNvPr id="20" name="Text Box 26"/>
              <p:cNvSpPr txBox="1">
                <a:spLocks noChangeArrowheads="1"/>
              </p:cNvSpPr>
              <p:nvPr/>
            </p:nvSpPr>
            <p:spPr bwMode="auto">
              <a:xfrm>
                <a:off x="3017" y="3456"/>
                <a:ext cx="811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050" b="1" dirty="0">
                    <a:solidFill>
                      <a:srgbClr val="4D4D4D"/>
                    </a:solidFill>
                  </a:rPr>
                  <a:t>Configuration</a:t>
                </a:r>
              </a:p>
            </p:txBody>
          </p:sp>
          <p:sp>
            <p:nvSpPr>
              <p:cNvPr id="21" name="Text Box 27"/>
              <p:cNvSpPr txBox="1">
                <a:spLocks noChangeArrowheads="1"/>
              </p:cNvSpPr>
              <p:nvPr/>
            </p:nvSpPr>
            <p:spPr bwMode="auto">
              <a:xfrm rot="2367030">
                <a:off x="2315" y="3108"/>
                <a:ext cx="749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Diagnostics</a:t>
                </a:r>
              </a:p>
            </p:txBody>
          </p:sp>
          <p:sp>
            <p:nvSpPr>
              <p:cNvPr id="22" name="Text Box 28"/>
              <p:cNvSpPr txBox="1">
                <a:spLocks noChangeArrowheads="1"/>
              </p:cNvSpPr>
              <p:nvPr/>
            </p:nvSpPr>
            <p:spPr bwMode="auto">
              <a:xfrm rot="18842143">
                <a:off x="3791" y="2947"/>
                <a:ext cx="872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Signal Integrity</a:t>
                </a:r>
              </a:p>
            </p:txBody>
          </p:sp>
          <p:sp>
            <p:nvSpPr>
              <p:cNvPr id="23" name="Text Box 29"/>
              <p:cNvSpPr txBox="1">
                <a:spLocks noChangeArrowheads="1"/>
              </p:cNvSpPr>
              <p:nvPr/>
            </p:nvSpPr>
            <p:spPr bwMode="auto">
              <a:xfrm rot="16200000">
                <a:off x="1992" y="2358"/>
                <a:ext cx="733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OS Interface</a:t>
                </a:r>
              </a:p>
            </p:txBody>
          </p:sp>
        </p:grpSp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>
              <a:off x="629924" y="2511954"/>
              <a:ext cx="1801548" cy="390328"/>
            </a:xfrm>
            <a:prstGeom prst="homePlate">
              <a:avLst>
                <a:gd name="adj" fmla="val 75897"/>
              </a:avLst>
            </a:prstGeom>
            <a:solidFill>
              <a:srgbClr val="97D2FF"/>
            </a:solidFill>
            <a:ln w="9525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Internal Sensors</a:t>
              </a:r>
              <a:b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Satellite Sensors</a:t>
              </a: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630017" y="2957404"/>
              <a:ext cx="1802913" cy="388838"/>
            </a:xfrm>
            <a:prstGeom prst="homePlate">
              <a:avLst>
                <a:gd name="adj" fmla="val 76246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Occupant and 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Status inputs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631519" y="3411793"/>
              <a:ext cx="1802911" cy="390328"/>
            </a:xfrm>
            <a:prstGeom prst="homePlate">
              <a:avLst>
                <a:gd name="adj" fmla="val 75955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Vehicle dynamics inputs</a:t>
              </a:r>
            </a:p>
          </p:txBody>
        </p:sp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633022" y="3846816"/>
              <a:ext cx="1802913" cy="388837"/>
            </a:xfrm>
            <a:prstGeom prst="homePlate">
              <a:avLst>
                <a:gd name="adj" fmla="val 76246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Surrounding/pre-crash 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inputs</a:t>
              </a:r>
            </a:p>
          </p:txBody>
        </p:sp>
        <p:sp>
          <p:nvSpPr>
            <p:cNvPr id="15" name="AutoShape 34"/>
            <p:cNvSpPr>
              <a:spLocks noChangeArrowheads="1"/>
            </p:cNvSpPr>
            <p:nvPr/>
          </p:nvSpPr>
          <p:spPr bwMode="auto">
            <a:xfrm>
              <a:off x="7121181" y="2728723"/>
              <a:ext cx="1947546" cy="390328"/>
            </a:xfrm>
            <a:prstGeom prst="homePlate">
              <a:avLst>
                <a:gd name="adj" fmla="val 72338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ALGO Activation for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Airbag Deployment</a:t>
              </a:r>
            </a:p>
          </p:txBody>
        </p:sp>
        <p:sp>
          <p:nvSpPr>
            <p:cNvPr id="16" name="AutoShape 35"/>
            <p:cNvSpPr>
              <a:spLocks noChangeArrowheads="1"/>
            </p:cNvSpPr>
            <p:nvPr/>
          </p:nvSpPr>
          <p:spPr bwMode="auto">
            <a:xfrm>
              <a:off x="7121542" y="3200668"/>
              <a:ext cx="1947186" cy="390328"/>
            </a:xfrm>
            <a:prstGeom prst="homePlate">
              <a:avLst>
                <a:gd name="adj" fmla="val 72395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Signals Fault for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Crash Recording</a:t>
              </a:r>
            </a:p>
          </p:txBody>
        </p:sp>
        <p:sp>
          <p:nvSpPr>
            <p:cNvPr id="17" name="AutoShape 37"/>
            <p:cNvSpPr>
              <a:spLocks noChangeArrowheads="1"/>
            </p:cNvSpPr>
            <p:nvPr/>
          </p:nvSpPr>
          <p:spPr bwMode="auto">
            <a:xfrm>
              <a:off x="7121182" y="3709139"/>
              <a:ext cx="1947546" cy="388837"/>
            </a:xfrm>
            <a:prstGeom prst="homePlate">
              <a:avLst>
                <a:gd name="adj" fmla="val 72673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Status</a:t>
              </a: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450577" y="2999953"/>
              <a:ext cx="747577" cy="809402"/>
            </a:xfrm>
            <a:prstGeom prst="ellipse">
              <a:avLst/>
            </a:prstGeom>
            <a:solidFill>
              <a:schemeClr val="accent1">
                <a:lumMod val="75000"/>
                <a:alpha val="20000"/>
              </a:schemeClr>
            </a:solidFill>
            <a:ln w="28575">
              <a:solidFill>
                <a:srgbClr val="FF9900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050" b="1" dirty="0"/>
                <a:t>I</a:t>
              </a:r>
              <a:r>
                <a:rPr lang="en-US" sz="1050" dirty="0"/>
                <a:t>ntegrated</a:t>
              </a:r>
            </a:p>
            <a:p>
              <a:pPr algn="ctr" defTabSz="873125"/>
              <a:r>
                <a:rPr lang="en-US" sz="1050" b="1" dirty="0"/>
                <a:t>S</a:t>
              </a:r>
              <a:r>
                <a:rPr lang="en-US" sz="1050" dirty="0"/>
                <a:t>afety</a:t>
              </a:r>
            </a:p>
            <a:p>
              <a:pPr algn="ctr" defTabSz="873125"/>
              <a:r>
                <a:rPr lang="en-US" sz="1050" b="1" dirty="0"/>
                <a:t>A</a:t>
              </a:r>
              <a:r>
                <a:rPr lang="en-US" sz="1050" dirty="0"/>
                <a:t>lgorithm</a:t>
              </a:r>
            </a:p>
          </p:txBody>
        </p:sp>
      </p:grpSp>
      <p:pic>
        <p:nvPicPr>
          <p:cNvPr id="39" name="Picture 23" descr="Sidecrash psat"/>
          <p:cNvPicPr>
            <a:picLocks noChangeAspect="1" noChangeArrowheads="1"/>
          </p:cNvPicPr>
          <p:nvPr/>
        </p:nvPicPr>
        <p:blipFill>
          <a:blip r:embed="rId6"/>
          <a:srcRect l="8250" t="11264" b="-6181"/>
          <a:stretch>
            <a:fillRect/>
          </a:stretch>
        </p:blipFill>
        <p:spPr bwMode="auto">
          <a:xfrm>
            <a:off x="5079724" y="1767985"/>
            <a:ext cx="627191" cy="4524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410" y="3798821"/>
            <a:ext cx="2556784" cy="127213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7" name="Rectangle 56"/>
          <p:cNvSpPr/>
          <p:nvPr/>
        </p:nvSpPr>
        <p:spPr>
          <a:xfrm>
            <a:off x="3695619" y="4657323"/>
            <a:ext cx="44644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 Judgment of Airbag Deploy Optimum Time for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Passenger Protection</a:t>
            </a:r>
          </a:p>
        </p:txBody>
      </p:sp>
      <p:sp>
        <p:nvSpPr>
          <p:cNvPr id="58" name="Date Placeholder 2"/>
          <p:cNvSpPr>
            <a:spLocks noGrp="1"/>
          </p:cNvSpPr>
          <p:nvPr>
            <p:ph type="dt" sz="half" idx="10"/>
          </p:nvPr>
        </p:nvSpPr>
        <p:spPr>
          <a:xfrm>
            <a:off x="9563184" y="6087782"/>
            <a:ext cx="2001935" cy="150440"/>
          </a:xfrm>
        </p:spPr>
        <p:txBody>
          <a:bodyPr/>
          <a:lstStyle/>
          <a:p>
            <a:fld id="{AE3BD817-D861-487F-9A35-4AAF951B7B3B}" type="datetime3">
              <a:rPr lang="en-US" noProof="0" smtClean="0"/>
              <a:pPr/>
              <a:t>27 November 2018</a:t>
            </a:fld>
            <a:endParaRPr lang="en-US" noProof="0" dirty="0"/>
          </a:p>
        </p:txBody>
      </p:sp>
      <p:sp>
        <p:nvSpPr>
          <p:cNvPr id="5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572148" y="6226921"/>
            <a:ext cx="2001935" cy="150440"/>
          </a:xfrm>
        </p:spPr>
        <p:txBody>
          <a:bodyPr/>
          <a:lstStyle/>
          <a:p>
            <a:r>
              <a:rPr lang="en-US" dirty="0"/>
              <a:t>Corina Cojocaru</a:t>
            </a:r>
            <a:r>
              <a:rPr lang="en-US" noProof="0" dirty="0"/>
              <a:t>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27927541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699135"/>
            <a:ext cx="10232708" cy="4942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79" y="2471882"/>
            <a:ext cx="36195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56" y="2471882"/>
            <a:ext cx="36195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33" y="2388754"/>
            <a:ext cx="3619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57" y="2471882"/>
            <a:ext cx="36195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98" y="2388754"/>
            <a:ext cx="36195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78" y="2388754"/>
            <a:ext cx="361950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340698">
            <a:off x="3642676" y="2317643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dugi" panose="020B0502040204020203" pitchFamily="34" charset="0"/>
              </a:rPr>
              <a:t>architecture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639" y="2124365"/>
            <a:ext cx="1078779" cy="347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736" y="2298123"/>
            <a:ext cx="759805" cy="244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21266320">
            <a:off x="8202158" y="2051901"/>
            <a:ext cx="17988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integration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997" y="3332595"/>
            <a:ext cx="526039" cy="3562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036" y="3368245"/>
            <a:ext cx="445749" cy="301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266" y="3274865"/>
            <a:ext cx="445749" cy="301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220" y="3217288"/>
            <a:ext cx="445749" cy="3019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1390333">
            <a:off x="7610145" y="3264520"/>
            <a:ext cx="755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unit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608" y="1016580"/>
            <a:ext cx="153193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880471" y="1144546"/>
            <a:ext cx="280410" cy="2542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357375">
            <a:off x="9115317" y="898325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functional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0805" y="699135"/>
            <a:ext cx="828675" cy="1266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26" y="605060"/>
            <a:ext cx="788067" cy="13332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299025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adugi" panose="020B0502040204020203" pitchFamily="34" charset="0"/>
              </a:rPr>
              <a:t>Developer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15511" y="299025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adugi" panose="020B0502040204020203" pitchFamily="34" charset="0"/>
              </a:rPr>
              <a:t>Tester</a:t>
            </a:r>
          </a:p>
        </p:txBody>
      </p:sp>
      <p:sp>
        <p:nvSpPr>
          <p:cNvPr id="30" name="Left-Right Arrow 29"/>
          <p:cNvSpPr/>
          <p:nvPr/>
        </p:nvSpPr>
        <p:spPr>
          <a:xfrm rot="19342975">
            <a:off x="5629850" y="1470382"/>
            <a:ext cx="1978318" cy="888827"/>
          </a:xfrm>
          <a:prstGeom prst="leftRightArrow">
            <a:avLst/>
          </a:prstGeom>
          <a:solidFill>
            <a:schemeClr val="tx2">
              <a:lumMod val="50000"/>
            </a:schemeClr>
          </a:solidFill>
          <a:ln w="9525"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traceability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2917" y="183806"/>
            <a:ext cx="6136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0"/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Focus on features, quality and process</a:t>
            </a:r>
          </a:p>
        </p:txBody>
      </p:sp>
      <p:sp>
        <p:nvSpPr>
          <p:cNvPr id="28" name="Date Placeholder 2"/>
          <p:cNvSpPr>
            <a:spLocks noGrp="1"/>
          </p:cNvSpPr>
          <p:nvPr>
            <p:ph type="dt" sz="half" idx="10"/>
          </p:nvPr>
        </p:nvSpPr>
        <p:spPr>
          <a:xfrm>
            <a:off x="9572149" y="6051923"/>
            <a:ext cx="2001935" cy="150440"/>
          </a:xfrm>
        </p:spPr>
        <p:txBody>
          <a:bodyPr/>
          <a:lstStyle/>
          <a:p>
            <a:fld id="{AE3BD817-D861-487F-9A35-4AAF951B7B3B}" type="datetime3">
              <a:rPr lang="en-US" noProof="0" smtClean="0"/>
              <a:pPr/>
              <a:t>27 November 2018</a:t>
            </a:fld>
            <a:endParaRPr lang="en-US" noProof="0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572148" y="6226921"/>
            <a:ext cx="2001935" cy="150440"/>
          </a:xfrm>
        </p:spPr>
        <p:txBody>
          <a:bodyPr/>
          <a:lstStyle/>
          <a:p>
            <a:r>
              <a:rPr lang="en-US" dirty="0"/>
              <a:t>Corina Cojocaru</a:t>
            </a:r>
            <a:r>
              <a:rPr lang="en-US" noProof="0" dirty="0"/>
              <a:t>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9228700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56C6-79DD-4E77-B591-D3B1A980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E601-AA0A-4E2D-A23A-B8A0B5331932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94D8-4E04-4300-ADFA-43249DFA5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DC416-AB6C-412E-8BE5-4EF45F0A74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Author, © Continental AG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A27D53B-32DC-4FE1-97D2-96A64B22AF7C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sz="3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A78BC3-77C7-46E5-BB3C-0CCC611F6454}"/>
              </a:ext>
            </a:extLst>
          </p:cNvPr>
          <p:cNvSpPr txBox="1">
            <a:spLocks/>
          </p:cNvSpPr>
          <p:nvPr/>
        </p:nvSpPr>
        <p:spPr>
          <a:xfrm>
            <a:off x="443573" y="2846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Programming languages / Tools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042E9-44D3-4AC0-9FFF-2869685F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1" y="1120389"/>
            <a:ext cx="1918753" cy="2156999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EBE738C-1E2F-4284-B0B8-756D2442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7" y="1044413"/>
            <a:ext cx="2312155" cy="2312155"/>
          </a:xfrm>
          <a:prstGeom prst="rect">
            <a:avLst/>
          </a:prstGeom>
        </p:spPr>
      </p:pic>
      <p:pic>
        <p:nvPicPr>
          <p:cNvPr id="16" name="Picture 15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89AFDE0B-50EB-4EBC-9D23-FA66E306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459" y="955972"/>
            <a:ext cx="3023445" cy="2485829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A5B728-6098-4793-BD83-624C7BCB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813" y="1701801"/>
            <a:ext cx="4470400" cy="1324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45CC2F-554F-4197-A1D6-8CE5117F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1" y="4040625"/>
            <a:ext cx="5193513" cy="1236953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F3609F-F0ED-4872-BBBB-90C294C44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5337" y="4067338"/>
            <a:ext cx="4064000" cy="13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06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70BDF45-CBF7-496B-B40D-524A758C0923}"/>
              </a:ext>
            </a:extLst>
          </p:cNvPr>
          <p:cNvSpPr/>
          <p:nvPr/>
        </p:nvSpPr>
        <p:spPr>
          <a:xfrm>
            <a:off x="5384800" y="1341302"/>
            <a:ext cx="1267485" cy="3845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2" descr="Related image">
            <a:extLst>
              <a:ext uri="{FF2B5EF4-FFF2-40B4-BE49-F238E27FC236}">
                <a16:creationId xmlns:a16="http://schemas.microsoft.com/office/drawing/2014/main" id="{BAF131C9-6615-4FA0-88FA-FC46D01D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96" y="777295"/>
            <a:ext cx="4572000" cy="14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3F3360-9E8B-4E15-92A1-037A0B1DAFDE}"/>
              </a:ext>
            </a:extLst>
          </p:cNvPr>
          <p:cNvSpPr/>
          <p:nvPr/>
        </p:nvSpPr>
        <p:spPr>
          <a:xfrm>
            <a:off x="9168860" y="2481585"/>
            <a:ext cx="205211" cy="7838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17A2A-5D2A-4CA0-95B7-B3A212B38B3B}"/>
              </a:ext>
            </a:extLst>
          </p:cNvPr>
          <p:cNvSpPr/>
          <p:nvPr/>
        </p:nvSpPr>
        <p:spPr>
          <a:xfrm>
            <a:off x="3454401" y="3086218"/>
            <a:ext cx="5714460" cy="1792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Down Arrow 14">
            <a:extLst>
              <a:ext uri="{FF2B5EF4-FFF2-40B4-BE49-F238E27FC236}">
                <a16:creationId xmlns:a16="http://schemas.microsoft.com/office/drawing/2014/main" id="{DC4ADA69-327E-4216-A8A0-E03FDD1FF47A}"/>
              </a:ext>
            </a:extLst>
          </p:cNvPr>
          <p:cNvSpPr/>
          <p:nvPr/>
        </p:nvSpPr>
        <p:spPr>
          <a:xfrm rot="10800000">
            <a:off x="3337489" y="2571345"/>
            <a:ext cx="427840" cy="5711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Down Arrow 15">
            <a:extLst>
              <a:ext uri="{FF2B5EF4-FFF2-40B4-BE49-F238E27FC236}">
                <a16:creationId xmlns:a16="http://schemas.microsoft.com/office/drawing/2014/main" id="{D8820452-881B-49B7-BB86-6F301BE5A2B6}"/>
              </a:ext>
            </a:extLst>
          </p:cNvPr>
          <p:cNvSpPr/>
          <p:nvPr/>
        </p:nvSpPr>
        <p:spPr>
          <a:xfrm>
            <a:off x="10058400" y="2481584"/>
            <a:ext cx="434568" cy="116165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6" name="Picture 14" descr="Image result for png issue">
            <a:extLst>
              <a:ext uri="{FF2B5EF4-FFF2-40B4-BE49-F238E27FC236}">
                <a16:creationId xmlns:a16="http://schemas.microsoft.com/office/drawing/2014/main" id="{989744F6-4525-45AF-8E9D-8024F792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9733" y="-607105"/>
            <a:ext cx="1228589" cy="11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Related image">
            <a:extLst>
              <a:ext uri="{FF2B5EF4-FFF2-40B4-BE49-F238E27FC236}">
                <a16:creationId xmlns:a16="http://schemas.microsoft.com/office/drawing/2014/main" id="{858E691C-C7AF-499B-B5FF-8BB3920E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1" y="3780258"/>
            <a:ext cx="3262644" cy="17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github logo">
            <a:extLst>
              <a:ext uri="{FF2B5EF4-FFF2-40B4-BE49-F238E27FC236}">
                <a16:creationId xmlns:a16="http://schemas.microsoft.com/office/drawing/2014/main" id="{7189288F-C7AD-4938-901D-56293E55D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DEC9A206-0539-4E45-A9C9-C461F50C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493" y="890551"/>
            <a:ext cx="3605815" cy="1198933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BEFA161E-3727-42EA-8249-70BF86FF0441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Workflow</a:t>
            </a: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F6A6F0-6DE9-4697-B081-ED7772344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947" y="3966373"/>
            <a:ext cx="4064000" cy="1307015"/>
          </a:xfrm>
          <a:prstGeom prst="rect">
            <a:avLst/>
          </a:prstGeom>
        </p:spPr>
      </p:pic>
      <p:sp>
        <p:nvSpPr>
          <p:cNvPr id="26" name="Right Arrow 6">
            <a:extLst>
              <a:ext uri="{FF2B5EF4-FFF2-40B4-BE49-F238E27FC236}">
                <a16:creationId xmlns:a16="http://schemas.microsoft.com/office/drawing/2014/main" id="{04CCC5BB-1755-42D3-A455-6E6489A7F0F4}"/>
              </a:ext>
            </a:extLst>
          </p:cNvPr>
          <p:cNvSpPr/>
          <p:nvPr/>
        </p:nvSpPr>
        <p:spPr>
          <a:xfrm rot="5400000">
            <a:off x="2191289" y="3074464"/>
            <a:ext cx="1390791" cy="38455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ight Arrow 6">
            <a:extLst>
              <a:ext uri="{FF2B5EF4-FFF2-40B4-BE49-F238E27FC236}">
                <a16:creationId xmlns:a16="http://schemas.microsoft.com/office/drawing/2014/main" id="{4993FBE0-179E-4542-B9B5-B5A852444F4A}"/>
              </a:ext>
            </a:extLst>
          </p:cNvPr>
          <p:cNvSpPr/>
          <p:nvPr/>
        </p:nvSpPr>
        <p:spPr>
          <a:xfrm>
            <a:off x="5532619" y="4484918"/>
            <a:ext cx="3262644" cy="38455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06C9E156-C79C-433F-B2BF-1DBEC32F0CF0}"/>
              </a:ext>
            </a:extLst>
          </p:cNvPr>
          <p:cNvSpPr/>
          <p:nvPr/>
        </p:nvSpPr>
        <p:spPr>
          <a:xfrm>
            <a:off x="609599" y="1328396"/>
            <a:ext cx="816652" cy="3845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E0F50E-DC5F-4AAA-8E94-177F8CB00C82}"/>
              </a:ext>
            </a:extLst>
          </p:cNvPr>
          <p:cNvSpPr/>
          <p:nvPr/>
        </p:nvSpPr>
        <p:spPr>
          <a:xfrm>
            <a:off x="-56696" y="1651639"/>
            <a:ext cx="2026624" cy="49244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17366395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pic>
        <p:nvPicPr>
          <p:cNvPr id="13" name="Picture 12" descr="A drawing of a person&#10;&#10;Description generated with high confidence">
            <a:extLst>
              <a:ext uri="{FF2B5EF4-FFF2-40B4-BE49-F238E27FC236}">
                <a16:creationId xmlns:a16="http://schemas.microsoft.com/office/drawing/2014/main" id="{CC865567-58F6-4F75-BCC3-2ACB5A27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97" y="1092200"/>
            <a:ext cx="8458200" cy="429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8D41F-1EAF-4BAC-94F8-54E218D45BE2}"/>
              </a:ext>
            </a:extLst>
          </p:cNvPr>
          <p:cNvSpPr txBox="1"/>
          <p:nvPr/>
        </p:nvSpPr>
        <p:spPr>
          <a:xfrm>
            <a:off x="6790915" y="24267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your code</a:t>
            </a:r>
          </a:p>
        </p:txBody>
      </p:sp>
    </p:spTree>
    <p:extLst>
      <p:ext uri="{BB962C8B-B14F-4D97-AF65-F5344CB8AC3E}">
        <p14:creationId xmlns:p14="http://schemas.microsoft.com/office/powerpoint/2010/main" val="61214804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HDS" val="True"/>
  <p:tag name="MIO_EK" val="2375"/>
  <p:tag name="MIO_UPDATE" val="True"/>
  <p:tag name="MIO_VERSION" val="30.11.2012 11:40:17"/>
  <p:tag name="MIO_DBID" val="ED9FF2F2-6643-46BA-B685-7D49126FFAF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heme/theme1.xml><?xml version="1.0" encoding="utf-8"?>
<a:theme xmlns:a="http://schemas.openxmlformats.org/drawingml/2006/main" name="Continental CBS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ntinental Screen">
        <a:dk1>
          <a:srgbClr val="000000"/>
        </a:dk1>
        <a:lt1>
          <a:srgbClr val="FFFFFF"/>
        </a:lt1>
        <a:dk2>
          <a:srgbClr val="FFFFFF"/>
        </a:dk2>
        <a:lt2>
          <a:srgbClr val="EBEBEB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  <a:extraClrScheme>
      <a:clrScheme name="Continental Print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Tools Process</Template>
  <TotalTime>0</TotalTime>
  <Words>450</Words>
  <Application>Microsoft Office PowerPoint</Application>
  <PresentationFormat>Widescreen</PresentationFormat>
  <Paragraphs>213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Batang</vt:lpstr>
      <vt:lpstr>Arial</vt:lpstr>
      <vt:lpstr>Gadugi</vt:lpstr>
      <vt:lpstr>Segoe UI</vt:lpstr>
      <vt:lpstr>Siemens Sans</vt:lpstr>
      <vt:lpstr>Continental CBS 4x3</vt:lpstr>
      <vt:lpstr>PowerPoint Presentation</vt:lpstr>
      <vt:lpstr>Occupant Movement Estimation</vt:lpstr>
      <vt:lpstr>PowerPoint Presentation</vt:lpstr>
      <vt:lpstr>Algorithm Function Premium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vs SVN</dc:title>
  <dc:creator>Pop, Dragos</dc:creator>
  <cp:lastModifiedBy>Stana, Adelina</cp:lastModifiedBy>
  <cp:revision>116</cp:revision>
  <dcterms:created xsi:type="dcterms:W3CDTF">2018-03-21T16:41:51Z</dcterms:created>
  <dcterms:modified xsi:type="dcterms:W3CDTF">2018-11-27T12:42:00Z</dcterms:modified>
</cp:coreProperties>
</file>